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 type="screen16x9"/>
  <p:notesSz cx="6858000" cy="9144000"/>
  <p:embeddedFontLst>
    <p:embeddedFont>
      <p:font typeface="Old Standard TT" pitchFamily="2" charset="0"/>
      <p:regular r:id="rId33"/>
      <p:bold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6"/>
  </p:normalViewPr>
  <p:slideViewPr>
    <p:cSldViewPr snapToGrid="0">
      <p:cViewPr varScale="1">
        <p:scale>
          <a:sx n="117" d="100"/>
          <a:sy n="117" d="100"/>
        </p:scale>
        <p:origin x="9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217dc82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217dc82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a217dc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a217dc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a217dc82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a217dc82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a217dc82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a217dc82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12b8ebbf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12b8ebbf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a217dc82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a217dc82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a217dc82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a217dc82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12b8ebbf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12b8ebbf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a217dc82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a217dc82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a217dc82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a217dc82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a217dc82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a217dc82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a217dc824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a217dc824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a217dc82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a217dc82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a217dc82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a217dc82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a217dc82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a217dc82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a217dc824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a217dc824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a217dc82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a217dc82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a217dc82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a217dc82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a217dc82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a217dc824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a217dc82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a217dc82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12b8ebbf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12b8ebbf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12b8ebb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12b8ebb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12b8ebb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12b8ebb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2b8ebbf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12b8ebbf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12b8ebbf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12b8ebbf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12b8ebb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12b8ebb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12b8ebbf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12b8ebbf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12b8ebbf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12b8ebbf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14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2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26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2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33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vas3k.ru/blog/machine_learn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Нейросетевые методы. Свёрточные нейронные сети</a:t>
            </a:r>
            <a:endParaRPr sz="36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BD6B4B-BC31-4542-84BB-6B6518F5A38E}"/>
              </a:ext>
            </a:extLst>
          </p:cNvPr>
          <p:cNvSpPr/>
          <p:nvPr/>
        </p:nvSpPr>
        <p:spPr>
          <a:xfrm>
            <a:off x="645876" y="4311977"/>
            <a:ext cx="2972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По материалам Юрия Яровикова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Напоминание: логистическая регрессия</a:t>
            </a:r>
            <a:endParaRPr/>
          </a:p>
        </p:txBody>
      </p:sp>
      <p:sp>
        <p:nvSpPr>
          <p:cNvPr id="219" name="Google Shape;219;p4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Вход: вектор признаков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Параметры: вектор весов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Предсказывает вероятность класса 1 против класса -1 по формуле</a:t>
            </a:r>
            <a:br>
              <a:rPr lang="ru"/>
            </a:br>
            <a:br>
              <a:rPr lang="ru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весов </a:t>
            </a:r>
            <a:r>
              <a:rPr lang="ru" i="1"/>
              <a:t>w</a:t>
            </a:r>
            <a:r>
              <a:rPr lang="ru"/>
              <a:t> настраивается таким образом, чтобы минимизировать logloss:</a:t>
            </a:r>
            <a:br>
              <a:rPr lang="ru"/>
            </a:b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220" name="Google Shape;2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63" y="1252025"/>
            <a:ext cx="2373925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574" y="1541750"/>
            <a:ext cx="2398244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975" y="2202713"/>
            <a:ext cx="3868026" cy="6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6400" y="3180224"/>
            <a:ext cx="4371174" cy="8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 как нейронная сеть</a:t>
            </a:r>
            <a:endParaRPr/>
          </a:p>
        </p:txBody>
      </p:sp>
      <p:sp>
        <p:nvSpPr>
          <p:cNvPr id="229" name="Google Shape;229;p47"/>
          <p:cNvSpPr/>
          <p:nvPr/>
        </p:nvSpPr>
        <p:spPr>
          <a:xfrm>
            <a:off x="2365800" y="1367200"/>
            <a:ext cx="700500" cy="3181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7"/>
          <p:cNvSpPr/>
          <p:nvPr/>
        </p:nvSpPr>
        <p:spPr>
          <a:xfrm>
            <a:off x="4261625" y="2756125"/>
            <a:ext cx="420300" cy="420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47"/>
          <p:cNvCxnSpPr/>
          <p:nvPr/>
        </p:nvCxnSpPr>
        <p:spPr>
          <a:xfrm>
            <a:off x="2365775" y="1861775"/>
            <a:ext cx="70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47"/>
          <p:cNvCxnSpPr/>
          <p:nvPr/>
        </p:nvCxnSpPr>
        <p:spPr>
          <a:xfrm>
            <a:off x="2365775" y="2409825"/>
            <a:ext cx="70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47"/>
          <p:cNvCxnSpPr/>
          <p:nvPr/>
        </p:nvCxnSpPr>
        <p:spPr>
          <a:xfrm>
            <a:off x="2365775" y="2966275"/>
            <a:ext cx="70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47"/>
          <p:cNvCxnSpPr/>
          <p:nvPr/>
        </p:nvCxnSpPr>
        <p:spPr>
          <a:xfrm>
            <a:off x="2365800" y="3514150"/>
            <a:ext cx="70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47"/>
          <p:cNvCxnSpPr/>
          <p:nvPr/>
        </p:nvCxnSpPr>
        <p:spPr>
          <a:xfrm>
            <a:off x="2365800" y="4053975"/>
            <a:ext cx="70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6" name="Google Shape;2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425" y="1424925"/>
            <a:ext cx="4572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300" y="1921488"/>
            <a:ext cx="5715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350" y="2473738"/>
            <a:ext cx="5334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400" y="3006850"/>
            <a:ext cx="4953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163" y="3574513"/>
            <a:ext cx="4857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7"/>
          <p:cNvPicPr preferRelativeResize="0"/>
          <p:nvPr/>
        </p:nvPicPr>
        <p:blipFill rotWithShape="1">
          <a:blip r:embed="rId8">
            <a:alphaModFix/>
          </a:blip>
          <a:srcRect r="8925"/>
          <a:stretch/>
        </p:blipFill>
        <p:spPr>
          <a:xfrm>
            <a:off x="2449350" y="4114325"/>
            <a:ext cx="485775" cy="3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47"/>
          <p:cNvCxnSpPr>
            <a:stCxn id="236" idx="3"/>
            <a:endCxn id="230" idx="2"/>
          </p:cNvCxnSpPr>
          <p:nvPr/>
        </p:nvCxnSpPr>
        <p:spPr>
          <a:xfrm>
            <a:off x="2944625" y="1620188"/>
            <a:ext cx="1317000" cy="134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47"/>
          <p:cNvCxnSpPr>
            <a:stCxn id="237" idx="3"/>
            <a:endCxn id="230" idx="2"/>
          </p:cNvCxnSpPr>
          <p:nvPr/>
        </p:nvCxnSpPr>
        <p:spPr>
          <a:xfrm>
            <a:off x="3001800" y="2135800"/>
            <a:ext cx="1259700" cy="8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47"/>
          <p:cNvCxnSpPr>
            <a:stCxn id="238" idx="3"/>
          </p:cNvCxnSpPr>
          <p:nvPr/>
        </p:nvCxnSpPr>
        <p:spPr>
          <a:xfrm>
            <a:off x="2982750" y="2688050"/>
            <a:ext cx="1278900" cy="27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47"/>
          <p:cNvCxnSpPr>
            <a:stCxn id="239" idx="3"/>
            <a:endCxn id="230" idx="2"/>
          </p:cNvCxnSpPr>
          <p:nvPr/>
        </p:nvCxnSpPr>
        <p:spPr>
          <a:xfrm rot="10800000" flipH="1">
            <a:off x="2963700" y="2966313"/>
            <a:ext cx="1297800" cy="2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47"/>
          <p:cNvCxnSpPr>
            <a:stCxn id="240" idx="3"/>
            <a:endCxn id="230" idx="2"/>
          </p:cNvCxnSpPr>
          <p:nvPr/>
        </p:nvCxnSpPr>
        <p:spPr>
          <a:xfrm rot="10800000" flipH="1">
            <a:off x="2958938" y="2966263"/>
            <a:ext cx="1302600" cy="81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47"/>
          <p:cNvCxnSpPr>
            <a:stCxn id="241" idx="3"/>
            <a:endCxn id="230" idx="2"/>
          </p:cNvCxnSpPr>
          <p:nvPr/>
        </p:nvCxnSpPr>
        <p:spPr>
          <a:xfrm rot="10800000" flipH="1">
            <a:off x="2935125" y="2966188"/>
            <a:ext cx="1326600" cy="13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8" name="Google Shape;248;p47"/>
          <p:cNvPicPr preferRelativeResize="0"/>
          <p:nvPr/>
        </p:nvPicPr>
        <p:blipFill rotWithShape="1">
          <a:blip r:embed="rId9">
            <a:alphaModFix/>
          </a:blip>
          <a:srcRect r="87970"/>
          <a:stretch/>
        </p:blipFill>
        <p:spPr>
          <a:xfrm>
            <a:off x="3307726" y="1999713"/>
            <a:ext cx="226977" cy="1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7"/>
          <p:cNvPicPr preferRelativeResize="0"/>
          <p:nvPr/>
        </p:nvPicPr>
        <p:blipFill rotWithShape="1">
          <a:blip r:embed="rId9">
            <a:alphaModFix/>
          </a:blip>
          <a:srcRect l="33240" r="53217"/>
          <a:stretch/>
        </p:blipFill>
        <p:spPr>
          <a:xfrm>
            <a:off x="3293450" y="2688050"/>
            <a:ext cx="255525" cy="1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7"/>
          <p:cNvPicPr preferRelativeResize="0"/>
          <p:nvPr/>
        </p:nvPicPr>
        <p:blipFill rotWithShape="1">
          <a:blip r:embed="rId9">
            <a:alphaModFix/>
          </a:blip>
          <a:srcRect l="16345" r="70112"/>
          <a:stretch/>
        </p:blipFill>
        <p:spPr>
          <a:xfrm>
            <a:off x="3293455" y="2292825"/>
            <a:ext cx="255527" cy="1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7"/>
          <p:cNvPicPr preferRelativeResize="0"/>
          <p:nvPr/>
        </p:nvPicPr>
        <p:blipFill rotWithShape="1">
          <a:blip r:embed="rId9">
            <a:alphaModFix/>
          </a:blip>
          <a:srcRect l="51422" r="35655"/>
          <a:stretch/>
        </p:blipFill>
        <p:spPr>
          <a:xfrm>
            <a:off x="3293452" y="3028637"/>
            <a:ext cx="255525" cy="20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7"/>
          <p:cNvPicPr preferRelativeResize="0"/>
          <p:nvPr/>
        </p:nvPicPr>
        <p:blipFill rotWithShape="1">
          <a:blip r:embed="rId9">
            <a:alphaModFix/>
          </a:blip>
          <a:srcRect l="68789" r="17994"/>
          <a:stretch/>
        </p:blipFill>
        <p:spPr>
          <a:xfrm>
            <a:off x="3293451" y="3378630"/>
            <a:ext cx="255525" cy="20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7"/>
          <p:cNvPicPr preferRelativeResize="0"/>
          <p:nvPr/>
        </p:nvPicPr>
        <p:blipFill rotWithShape="1">
          <a:blip r:embed="rId9">
            <a:alphaModFix/>
          </a:blip>
          <a:srcRect l="86155"/>
          <a:stretch/>
        </p:blipFill>
        <p:spPr>
          <a:xfrm>
            <a:off x="3293455" y="3717806"/>
            <a:ext cx="255525" cy="191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7"/>
          <p:cNvPicPr preferRelativeResize="0"/>
          <p:nvPr/>
        </p:nvPicPr>
        <p:blipFill rotWithShape="1">
          <a:blip r:embed="rId10">
            <a:alphaModFix/>
          </a:blip>
          <a:srcRect l="75326" t="31581" r="21158" b="32501"/>
          <a:stretch/>
        </p:blipFill>
        <p:spPr>
          <a:xfrm>
            <a:off x="4403800" y="2840200"/>
            <a:ext cx="135975" cy="2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47"/>
          <p:cNvCxnSpPr>
            <a:stCxn id="230" idx="6"/>
          </p:cNvCxnSpPr>
          <p:nvPr/>
        </p:nvCxnSpPr>
        <p:spPr>
          <a:xfrm>
            <a:off x="4681925" y="2966275"/>
            <a:ext cx="7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6" name="Google Shape;256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81925" y="2635127"/>
            <a:ext cx="783300" cy="20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24951" y="2771014"/>
            <a:ext cx="89990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нейронных сетей</a:t>
            </a:r>
            <a:endParaRPr/>
          </a:p>
        </p:txBody>
      </p:sp>
      <p:pic>
        <p:nvPicPr>
          <p:cNvPr id="263" name="Google Shape;263;p48"/>
          <p:cNvPicPr preferRelativeResize="0"/>
          <p:nvPr/>
        </p:nvPicPr>
        <p:blipFill rotWithShape="1">
          <a:blip r:embed="rId3">
            <a:alphaModFix/>
          </a:blip>
          <a:srcRect t="4487" b="3752"/>
          <a:stretch/>
        </p:blipFill>
        <p:spPr>
          <a:xfrm>
            <a:off x="1510981" y="1058225"/>
            <a:ext cx="6122031" cy="378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Свёрточные нейронные сети</a:t>
            </a:r>
            <a:endParaRPr/>
          </a:p>
        </p:txBody>
      </p:sp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9925"/>
            <a:ext cx="8839200" cy="372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Свёрточные нейронные сети</a:t>
            </a:r>
            <a:endParaRPr/>
          </a:p>
        </p:txBody>
      </p:sp>
      <p:pic>
        <p:nvPicPr>
          <p:cNvPr id="275" name="Google Shape;2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75" y="1152875"/>
            <a:ext cx="7459025" cy="35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топ-активации некоторых нейронов</a:t>
            </a:r>
            <a:endParaRPr/>
          </a:p>
        </p:txBody>
      </p:sp>
      <p:sp>
        <p:nvSpPr>
          <p:cNvPr id="281" name="Google Shape;281;p5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Чем выше слой, тем более сложные закономерности распознаёт нейрон</a:t>
            </a:r>
            <a:endParaRPr/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75" y="1828900"/>
            <a:ext cx="6639452" cy="3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Transfer learning</a:t>
            </a:r>
            <a:endParaRPr/>
          </a:p>
        </p:txBody>
      </p:sp>
      <p:pic>
        <p:nvPicPr>
          <p:cNvPr id="288" name="Google Shape;2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9925"/>
            <a:ext cx="8839200" cy="372903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2"/>
          <p:cNvSpPr/>
          <p:nvPr/>
        </p:nvSpPr>
        <p:spPr>
          <a:xfrm>
            <a:off x="3363625" y="1155100"/>
            <a:ext cx="1176900" cy="177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2"/>
          <p:cNvSpPr/>
          <p:nvPr/>
        </p:nvSpPr>
        <p:spPr>
          <a:xfrm>
            <a:off x="2738850" y="2760625"/>
            <a:ext cx="1133342" cy="1409411"/>
          </a:xfrm>
          <a:custGeom>
            <a:avLst/>
            <a:gdLst/>
            <a:ahLst/>
            <a:cxnLst/>
            <a:rect l="l" t="t" r="r" b="b"/>
            <a:pathLst>
              <a:path w="43007" h="49401" extrusionOk="0">
                <a:moveTo>
                  <a:pt x="43007" y="0"/>
                </a:moveTo>
                <a:cubicBezTo>
                  <a:pt x="40229" y="8341"/>
                  <a:pt x="39456" y="17676"/>
                  <a:pt x="34580" y="24991"/>
                </a:cubicBezTo>
                <a:cubicBezTo>
                  <a:pt x="26754" y="36731"/>
                  <a:pt x="13687" y="45973"/>
                  <a:pt x="0" y="49401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round/>
            <a:headEnd type="triangle" w="med" len="med"/>
            <a:tailEnd type="none" w="med" len="med"/>
          </a:ln>
        </p:spPr>
      </p:sp>
      <p:sp>
        <p:nvSpPr>
          <p:cNvPr id="291" name="Google Shape;291;p52"/>
          <p:cNvSpPr txBox="1"/>
          <p:nvPr/>
        </p:nvSpPr>
        <p:spPr>
          <a:xfrm>
            <a:off x="1198700" y="4213600"/>
            <a:ext cx="3131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выученные слои можно использовать в других задачах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Transfer learning</a:t>
            </a:r>
            <a:endParaRPr/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025" y="3735750"/>
            <a:ext cx="2100200" cy="11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38" y="1194125"/>
            <a:ext cx="5103300" cy="19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663" y="3248675"/>
            <a:ext cx="26384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Набор данных ImageNet</a:t>
            </a:r>
            <a:endParaRPr/>
          </a:p>
        </p:txBody>
      </p:sp>
      <p:pic>
        <p:nvPicPr>
          <p:cNvPr id="305" name="Google Shape;3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38" y="1236074"/>
            <a:ext cx="8020325" cy="31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Набор данных ImageNet</a:t>
            </a:r>
            <a:endParaRPr/>
          </a:p>
        </p:txBody>
      </p:sp>
      <p:pic>
        <p:nvPicPr>
          <p:cNvPr id="311" name="Google Shape;3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326" y="1124173"/>
            <a:ext cx="6067325" cy="377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161" name="Google Shape;161;p3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Обучение нейронных сетей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Свёрточные нейронные сети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Глубокие нейросети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Autoencoder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Глубокие сети: борьба с переобучением</a:t>
            </a:r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Ввести в функцию потерь регуляризационное слагаемое на веса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Dropout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Batch Normalization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Dropout </a:t>
            </a:r>
            <a:endParaRPr/>
          </a:p>
        </p:txBody>
      </p:sp>
      <p:pic>
        <p:nvPicPr>
          <p:cNvPr id="323" name="Google Shape;3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5350"/>
            <a:ext cx="8839202" cy="301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Autoencoder</a:t>
            </a:r>
            <a:endParaRPr/>
          </a:p>
        </p:txBody>
      </p:sp>
      <p:pic>
        <p:nvPicPr>
          <p:cNvPr id="329" name="Google Shape;3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8" cy="2956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Пример: Autoencoder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Усредним представления всех улыбающихся людей: </a:t>
            </a:r>
            <a:r>
              <a:rPr lang="ru" i="1"/>
              <a:t>x</a:t>
            </a:r>
            <a:r>
              <a:rPr lang="ru" baseline="-25000"/>
              <a:t>smile</a:t>
            </a:r>
            <a:endParaRPr i="1" baseline="-25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Autoencoder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6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Усредним представления всех улыбающихся людей: </a:t>
            </a:r>
            <a:r>
              <a:rPr lang="ru" i="1"/>
              <a:t>x</a:t>
            </a:r>
            <a:r>
              <a:rPr lang="ru" baseline="-25000"/>
              <a:t>smile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Сделаем то же самое с грустными людьми: </a:t>
            </a:r>
            <a:r>
              <a:rPr lang="ru" i="1"/>
              <a:t>x</a:t>
            </a:r>
            <a:r>
              <a:rPr lang="ru" baseline="-25000"/>
              <a:t>grumpy</a:t>
            </a:r>
            <a:endParaRPr i="1" baseline="-25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Autoencoder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6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Усредним представления всех улыбающихся людей: </a:t>
            </a:r>
            <a:r>
              <a:rPr lang="ru" i="1"/>
              <a:t>x</a:t>
            </a:r>
            <a:r>
              <a:rPr lang="ru" baseline="-25000"/>
              <a:t>smile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Сделаем то же самое с грустными людьми: </a:t>
            </a:r>
            <a:r>
              <a:rPr lang="ru" i="1"/>
              <a:t>x</a:t>
            </a:r>
            <a:r>
              <a:rPr lang="ru" baseline="-25000"/>
              <a:t>grumpy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Возьмём grumpy-фотографию и вычислим скрытое представление: </a:t>
            </a:r>
            <a:r>
              <a:rPr lang="ru" i="1"/>
              <a:t>x</a:t>
            </a:r>
            <a:r>
              <a:rPr lang="ru" i="1" baseline="-25000"/>
              <a:t>Trump</a:t>
            </a:r>
            <a:endParaRPr i="1" baseline="-25000"/>
          </a:p>
        </p:txBody>
      </p:sp>
      <p:pic>
        <p:nvPicPr>
          <p:cNvPr id="348" name="Google Shape;3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" y="2982800"/>
            <a:ext cx="3279199" cy="20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Autoencoder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6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Усредним представления всех улыбающихся людей: </a:t>
            </a:r>
            <a:r>
              <a:rPr lang="ru" i="1"/>
              <a:t>x</a:t>
            </a:r>
            <a:r>
              <a:rPr lang="ru" baseline="-25000"/>
              <a:t>smile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Сделаем то же самое с грустными людьми: </a:t>
            </a:r>
            <a:r>
              <a:rPr lang="ru" i="1"/>
              <a:t>x</a:t>
            </a:r>
            <a:r>
              <a:rPr lang="ru" baseline="-25000"/>
              <a:t>grumpy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Возьмём grumpy-фотографию и вычислим скрытое представление: </a:t>
            </a:r>
            <a:r>
              <a:rPr lang="ru" i="1"/>
              <a:t>x</a:t>
            </a:r>
            <a:r>
              <a:rPr lang="ru" i="1" baseline="-25000"/>
              <a:t>Trump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Прибавим вектор “улыбки”: </a:t>
            </a:r>
            <a:r>
              <a:rPr lang="ru" i="1"/>
              <a:t>x</a:t>
            </a:r>
            <a:r>
              <a:rPr lang="ru" i="1" baseline="-25000"/>
              <a:t>Trump</a:t>
            </a:r>
            <a:r>
              <a:rPr lang="ru"/>
              <a:t>+ (</a:t>
            </a:r>
            <a:r>
              <a:rPr lang="ru" i="1"/>
              <a:t>x</a:t>
            </a:r>
            <a:r>
              <a:rPr lang="ru" baseline="-25000"/>
              <a:t>smile</a:t>
            </a:r>
            <a:r>
              <a:rPr lang="ru"/>
              <a:t>-</a:t>
            </a:r>
            <a:r>
              <a:rPr lang="ru" i="1"/>
              <a:t>x</a:t>
            </a:r>
            <a:r>
              <a:rPr lang="ru" baseline="-25000"/>
              <a:t>grumpy</a:t>
            </a:r>
            <a:r>
              <a:rPr lang="ru"/>
              <a:t>)</a:t>
            </a:r>
            <a:endParaRPr/>
          </a:p>
        </p:txBody>
      </p:sp>
      <p:pic>
        <p:nvPicPr>
          <p:cNvPr id="355" name="Google Shape;3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" y="2982800"/>
            <a:ext cx="3279199" cy="20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Autoencoder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Усредним представления всех улыбающихся людей: </a:t>
            </a:r>
            <a:r>
              <a:rPr lang="ru" i="1"/>
              <a:t>x</a:t>
            </a:r>
            <a:r>
              <a:rPr lang="ru" baseline="-25000"/>
              <a:t>smile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Сделаем то же самое с грустными людьми: </a:t>
            </a:r>
            <a:r>
              <a:rPr lang="ru" i="1"/>
              <a:t>x</a:t>
            </a:r>
            <a:r>
              <a:rPr lang="ru" baseline="-25000"/>
              <a:t>grumpy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Возьмём grumpy-фотографию и вычислим скрытое представление: </a:t>
            </a:r>
            <a:r>
              <a:rPr lang="ru" i="1"/>
              <a:t>x</a:t>
            </a:r>
            <a:r>
              <a:rPr lang="ru" i="1" baseline="-25000"/>
              <a:t>Trump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Прибавим вектор “улыбки”: </a:t>
            </a:r>
            <a:r>
              <a:rPr lang="ru" i="1"/>
              <a:t>x</a:t>
            </a:r>
            <a:r>
              <a:rPr lang="ru" i="1" baseline="-25000"/>
              <a:t>Trump</a:t>
            </a:r>
            <a:r>
              <a:rPr lang="ru"/>
              <a:t>+ (</a:t>
            </a:r>
            <a:r>
              <a:rPr lang="ru" i="1"/>
              <a:t>x</a:t>
            </a:r>
            <a:r>
              <a:rPr lang="ru" baseline="-25000"/>
              <a:t>smile</a:t>
            </a:r>
            <a:r>
              <a:rPr lang="ru"/>
              <a:t>-</a:t>
            </a:r>
            <a:r>
              <a:rPr lang="ru" i="1"/>
              <a:t>x</a:t>
            </a:r>
            <a:r>
              <a:rPr lang="ru" baseline="-25000"/>
              <a:t>grumpy</a:t>
            </a:r>
            <a:r>
              <a:rPr lang="ru"/>
              <a:t>)</a:t>
            </a:r>
            <a:endParaRPr/>
          </a:p>
        </p:txBody>
      </p:sp>
      <p:pic>
        <p:nvPicPr>
          <p:cNvPr id="362" name="Google Shape;3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" y="2982800"/>
            <a:ext cx="3279199" cy="20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3"/>
          <p:cNvSpPr/>
          <p:nvPr/>
        </p:nvSpPr>
        <p:spPr>
          <a:xfrm>
            <a:off x="4164000" y="3819975"/>
            <a:ext cx="1112700" cy="35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613" y="2982800"/>
            <a:ext cx="3042988" cy="20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Резюме: нейронные сети</a:t>
            </a:r>
            <a:endParaRPr/>
          </a:p>
        </p:txBody>
      </p:sp>
      <p:sp>
        <p:nvSpPr>
          <p:cNvPr id="370" name="Google Shape;370;p6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Множество применений, многие из которых ждут своего часа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Разнообразие архитектур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Близки к искусственному интеллекту: позволяют осуществлять накопление знаний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Требуют большого количества данных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Плохо интерпретируемы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2006 год: появление проекта Asirra</a:t>
            </a:r>
            <a:endParaRPr/>
          </a:p>
        </p:txBody>
      </p:sp>
      <p:pic>
        <p:nvPicPr>
          <p:cNvPr id="167" name="Google Shape;1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8722"/>
            <a:ext cx="4572000" cy="13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400" y="2692250"/>
            <a:ext cx="2140598" cy="16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9"/>
          <p:cNvPicPr preferRelativeResize="0"/>
          <p:nvPr/>
        </p:nvPicPr>
        <p:blipFill rotWithShape="1">
          <a:blip r:embed="rId5">
            <a:alphaModFix/>
          </a:blip>
          <a:srcRect t="1322"/>
          <a:stretch/>
        </p:blipFill>
        <p:spPr>
          <a:xfrm>
            <a:off x="5256874" y="1377250"/>
            <a:ext cx="3575426" cy="29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9"/>
          <p:cNvSpPr txBox="1"/>
          <p:nvPr/>
        </p:nvSpPr>
        <p:spPr>
          <a:xfrm>
            <a:off x="3211050" y="4491650"/>
            <a:ext cx="2644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Computer Vision: 60%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2014 год: соревнование Dogs VS Cats</a:t>
            </a:r>
            <a:endParaRPr/>
          </a:p>
        </p:txBody>
      </p:sp>
      <p:pic>
        <p:nvPicPr>
          <p:cNvPr id="176" name="Google Shape;176;p40"/>
          <p:cNvPicPr preferRelativeResize="0"/>
          <p:nvPr/>
        </p:nvPicPr>
        <p:blipFill rotWithShape="1">
          <a:blip r:embed="rId3">
            <a:alphaModFix/>
          </a:blip>
          <a:srcRect b="24885"/>
          <a:stretch/>
        </p:blipFill>
        <p:spPr>
          <a:xfrm>
            <a:off x="1583550" y="1058225"/>
            <a:ext cx="5999926" cy="3831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40"/>
          <p:cNvCxnSpPr/>
          <p:nvPr/>
        </p:nvCxnSpPr>
        <p:spPr>
          <a:xfrm>
            <a:off x="6204175" y="4133700"/>
            <a:ext cx="4071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нейронных сетей</a:t>
            </a:r>
            <a:endParaRPr/>
          </a:p>
        </p:txBody>
      </p:sp>
      <p:pic>
        <p:nvPicPr>
          <p:cNvPr id="183" name="Google Shape;1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00" y="2924650"/>
            <a:ext cx="3026538" cy="189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1"/>
          <p:cNvPicPr preferRelativeResize="0"/>
          <p:nvPr/>
        </p:nvPicPr>
        <p:blipFill rotWithShape="1">
          <a:blip r:embed="rId4">
            <a:alphaModFix/>
          </a:blip>
          <a:srcRect l="704"/>
          <a:stretch/>
        </p:blipFill>
        <p:spPr>
          <a:xfrm>
            <a:off x="370500" y="1025150"/>
            <a:ext cx="8304575" cy="17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1"/>
          <p:cNvSpPr/>
          <p:nvPr/>
        </p:nvSpPr>
        <p:spPr>
          <a:xfrm>
            <a:off x="7707975" y="1060675"/>
            <a:ext cx="835500" cy="37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750" y="2920663"/>
            <a:ext cx="3386052" cy="19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/>
          <p:cNvPicPr preferRelativeResize="0"/>
          <p:nvPr/>
        </p:nvPicPr>
        <p:blipFill rotWithShape="1">
          <a:blip r:embed="rId6">
            <a:alphaModFix/>
          </a:blip>
          <a:srcRect l="7894" r="6940"/>
          <a:stretch/>
        </p:blipFill>
        <p:spPr>
          <a:xfrm>
            <a:off x="6884500" y="2916700"/>
            <a:ext cx="1946975" cy="19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Нейронные сети</a:t>
            </a:r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56745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Самая быстроразвивающаяся и многообещающая ветвь машинного обучения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Пригодна для обработки большого количества данных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Берёт на себя процесс feature engineering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Способна к “переносу знания”</a:t>
            </a:r>
            <a:endParaRPr/>
          </a:p>
        </p:txBody>
      </p:sp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1171600"/>
            <a:ext cx="3119225" cy="31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Устройство нейрона человека</a:t>
            </a:r>
            <a:endParaRPr/>
          </a:p>
        </p:txBody>
      </p:sp>
      <p:pic>
        <p:nvPicPr>
          <p:cNvPr id="200" name="Google Shape;200;p43"/>
          <p:cNvPicPr preferRelativeResize="0"/>
          <p:nvPr/>
        </p:nvPicPr>
        <p:blipFill rotWithShape="1">
          <a:blip r:embed="rId3">
            <a:alphaModFix/>
          </a:blip>
          <a:srcRect t="15768"/>
          <a:stretch/>
        </p:blipFill>
        <p:spPr>
          <a:xfrm>
            <a:off x="1179325" y="1026875"/>
            <a:ext cx="6785350" cy="39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Нейрон в нейронной сети</a:t>
            </a:r>
            <a:endParaRPr/>
          </a:p>
        </p:txBody>
      </p:sp>
      <p:pic>
        <p:nvPicPr>
          <p:cNvPr id="206" name="Google Shape;2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86" y="1196100"/>
            <a:ext cx="6625225" cy="33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4"/>
          <p:cNvSpPr txBox="1"/>
          <p:nvPr/>
        </p:nvSpPr>
        <p:spPr>
          <a:xfrm>
            <a:off x="3721963" y="4700350"/>
            <a:ext cx="1700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источник: </a:t>
            </a:r>
            <a:r>
              <a:rPr lang="ru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vas3k.ru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Многослойный перцептрон</a:t>
            </a:r>
            <a:endParaRPr/>
          </a:p>
        </p:txBody>
      </p:sp>
      <p:pic>
        <p:nvPicPr>
          <p:cNvPr id="213" name="Google Shape;213;p45"/>
          <p:cNvPicPr preferRelativeResize="0"/>
          <p:nvPr/>
        </p:nvPicPr>
        <p:blipFill rotWithShape="1">
          <a:blip r:embed="rId3">
            <a:alphaModFix/>
          </a:blip>
          <a:srcRect t="4487" b="3752"/>
          <a:stretch/>
        </p:blipFill>
        <p:spPr>
          <a:xfrm>
            <a:off x="1510981" y="1058225"/>
            <a:ext cx="6122031" cy="378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Macintosh PowerPoint</Application>
  <PresentationFormat>Экран (16:9)</PresentationFormat>
  <Paragraphs>72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Old Standard TT</vt:lpstr>
      <vt:lpstr>Simple Light</vt:lpstr>
      <vt:lpstr>Paperback</vt:lpstr>
      <vt:lpstr>Paperback</vt:lpstr>
      <vt:lpstr>   Нейросетевые методы. Свёрточные нейронные сети</vt:lpstr>
      <vt:lpstr>План лекции</vt:lpstr>
      <vt:lpstr>2006 год: появление проекта Asirra</vt:lpstr>
      <vt:lpstr>2014 год: соревнование Dogs VS Cats</vt:lpstr>
      <vt:lpstr>Применение нейронных сетей</vt:lpstr>
      <vt:lpstr>Нейронные сети</vt:lpstr>
      <vt:lpstr>Устройство нейрона человека</vt:lpstr>
      <vt:lpstr>Нейрон в нейронной сети</vt:lpstr>
      <vt:lpstr>Многослойный перцептрон</vt:lpstr>
      <vt:lpstr>Напоминание: логистическая регрессия</vt:lpstr>
      <vt:lpstr>Логистическая регрессия как нейронная сеть</vt:lpstr>
      <vt:lpstr>Обучение нейронных сетей</vt:lpstr>
      <vt:lpstr>Свёрточные нейронные сети</vt:lpstr>
      <vt:lpstr>Свёрточные нейронные сети</vt:lpstr>
      <vt:lpstr>Пример: топ-активации некоторых нейронов</vt:lpstr>
      <vt:lpstr>Transfer learning</vt:lpstr>
      <vt:lpstr>Transfer learning</vt:lpstr>
      <vt:lpstr>Набор данных ImageNet</vt:lpstr>
      <vt:lpstr>Набор данных ImageNet</vt:lpstr>
      <vt:lpstr>Глубокие сети: борьба с переобучением</vt:lpstr>
      <vt:lpstr>Dropout </vt:lpstr>
      <vt:lpstr>Пример: Autoencoder</vt:lpstr>
      <vt:lpstr>Пример: Autoencoder </vt:lpstr>
      <vt:lpstr>Пример: Autoencoder </vt:lpstr>
      <vt:lpstr>Пример: Autoencoder </vt:lpstr>
      <vt:lpstr>Пример: Autoencoder </vt:lpstr>
      <vt:lpstr>Пример: Autoencoder </vt:lpstr>
      <vt:lpstr>Резюме: нейронные сети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Нейросетевые методы. Свёрточные нейронные сети</dc:title>
  <cp:lastModifiedBy>a__l@mail.ru</cp:lastModifiedBy>
  <cp:revision>1</cp:revision>
  <dcterms:modified xsi:type="dcterms:W3CDTF">2019-08-01T01:31:14Z</dcterms:modified>
</cp:coreProperties>
</file>